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18288000" cy="10287000"/>
  <p:embeddedFontLst>
    <p:embeddedFont>
      <p:font typeface="Noto Sans"/>
      <p:regular r:id="rId16"/>
      <p:bold r:id="rId17"/>
      <p:italic r:id="rId18"/>
      <p:boldItalic r:id="rId19"/>
    </p:embeddedFont>
    <p:embeddedFont>
      <p:font typeface="Spectral SemiBold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h9+Phgc65Z1qdklyVSZBpr61vU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pectralSemiBold-regular.fntdata"/><Relationship Id="rId11" Type="http://schemas.openxmlformats.org/officeDocument/2006/relationships/slide" Target="slides/slide6.xml"/><Relationship Id="rId22" Type="http://schemas.openxmlformats.org/officeDocument/2006/relationships/font" Target="fonts/SpectralSemiBold-italic.fntdata"/><Relationship Id="rId10" Type="http://schemas.openxmlformats.org/officeDocument/2006/relationships/slide" Target="slides/slide5.xml"/><Relationship Id="rId21" Type="http://schemas.openxmlformats.org/officeDocument/2006/relationships/font" Target="fonts/SpectralSemiBold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Spectral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otoSans-bold.fntdata"/><Relationship Id="rId16" Type="http://schemas.openxmlformats.org/officeDocument/2006/relationships/font" Target="fonts/NotoSans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otoSans-boldItalic.fntdata"/><Relationship Id="rId6" Type="http://schemas.openxmlformats.org/officeDocument/2006/relationships/slide" Target="slides/slide1.xml"/><Relationship Id="rId18" Type="http://schemas.openxmlformats.org/officeDocument/2006/relationships/font" Target="fonts/Noto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0358438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4xXItQSdfug?t=249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ictionary.cambridge.org/dictionary/english/forget" TargetMode="External"/><Relationship Id="rId3" Type="http://schemas.openxmlformats.org/officeDocument/2006/relationships/hyperlink" Target="https://dictionary.cambridge.org/dictionary/english/pay" TargetMode="External"/><Relationship Id="rId4" Type="http://schemas.openxmlformats.org/officeDocument/2006/relationships/hyperlink" Target="https://dictionary.cambridge.org/dictionary/english/attention" TargetMode="External"/><Relationship Id="rId5" Type="http://schemas.openxmlformats.org/officeDocument/2006/relationships/hyperlink" Target="https://dictionary.cambridge.org/dictionary/english/happening" TargetMode="External"/><Relationship Id="rId6" Type="http://schemas.openxmlformats.org/officeDocument/2006/relationships/hyperlink" Target="https://dictionary.cambridge.org/dictionary/english/thinking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7GI4eTUyGSM?t=156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" name="Google Shape;32;p1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" name="Google Shape;33;p1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10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 txBox="1"/>
          <p:nvPr>
            <p:ph idx="1" type="body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" name="Google Shape;39;p2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latin typeface="Spectral SemiBold"/>
                <a:ea typeface="Spectral SemiBold"/>
                <a:cs typeface="Spectral SemiBold"/>
                <a:sym typeface="Spectral SemiBold"/>
                <a:hlinkClick r:id="rId2"/>
              </a:rPr>
              <a:t>https://youtu.be/4xXItQSdfug?t=249</a:t>
            </a:r>
            <a:endParaRPr>
              <a:solidFill>
                <a:srgbClr val="833C0B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833C0B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" name="Google Shape;48;p3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4:notes"/>
          <p:cNvSpPr txBox="1"/>
          <p:nvPr>
            <p:ph idx="1" type="body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350">
                <a:solidFill>
                  <a:srgbClr val="1D2A57"/>
                </a:solidFill>
                <a:latin typeface="Arial"/>
                <a:ea typeface="Arial"/>
                <a:cs typeface="Arial"/>
                <a:sym typeface="Arial"/>
              </a:rPr>
              <a:t>Someone who is absent-minded often </a:t>
            </a:r>
            <a:r>
              <a:rPr b="1" lang="en-US" sz="1350">
                <a:solidFill>
                  <a:srgbClr val="1D2A5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forgets</a:t>
            </a:r>
            <a:r>
              <a:rPr b="1" lang="en-US" sz="1350">
                <a:solidFill>
                  <a:srgbClr val="1D2A57"/>
                </a:solidFill>
                <a:latin typeface="Arial"/>
                <a:ea typeface="Arial"/>
                <a:cs typeface="Arial"/>
                <a:sym typeface="Arial"/>
              </a:rPr>
              <a:t> things or does not </a:t>
            </a:r>
            <a:r>
              <a:rPr b="1" lang="en-US" sz="1350">
                <a:solidFill>
                  <a:srgbClr val="1D2A5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pay</a:t>
            </a:r>
            <a:r>
              <a:rPr b="1" lang="en-US" sz="1350">
                <a:solidFill>
                  <a:srgbClr val="1D2A5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350">
                <a:solidFill>
                  <a:srgbClr val="1D2A5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attention</a:t>
            </a:r>
            <a:r>
              <a:rPr b="1" lang="en-US" sz="1350">
                <a:solidFill>
                  <a:srgbClr val="1D2A57"/>
                </a:solidFill>
                <a:latin typeface="Arial"/>
                <a:ea typeface="Arial"/>
                <a:cs typeface="Arial"/>
                <a:sym typeface="Arial"/>
              </a:rPr>
              <a:t> to what is </a:t>
            </a:r>
            <a:r>
              <a:rPr b="1" lang="en-US" sz="1350">
                <a:solidFill>
                  <a:srgbClr val="1D2A5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happening</a:t>
            </a:r>
            <a:r>
              <a:rPr b="1" lang="en-US" sz="1350">
                <a:solidFill>
                  <a:srgbClr val="1D2A57"/>
                </a:solidFill>
                <a:latin typeface="Arial"/>
                <a:ea typeface="Arial"/>
                <a:cs typeface="Arial"/>
                <a:sym typeface="Arial"/>
              </a:rPr>
              <a:t> near them because they are </a:t>
            </a:r>
            <a:r>
              <a:rPr b="1" lang="en-US" sz="1350">
                <a:solidFill>
                  <a:srgbClr val="1D2A57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thinking</a:t>
            </a:r>
            <a:r>
              <a:rPr b="1" lang="en-US" sz="1350">
                <a:solidFill>
                  <a:srgbClr val="1D2A57"/>
                </a:solidFill>
                <a:latin typeface="Arial"/>
                <a:ea typeface="Arial"/>
                <a:cs typeface="Arial"/>
                <a:sym typeface="Arial"/>
              </a:rPr>
              <a:t> about other things.</a:t>
            </a:r>
            <a:endParaRPr/>
          </a:p>
        </p:txBody>
      </p:sp>
      <p:sp>
        <p:nvSpPr>
          <p:cNvPr id="57" name="Google Shape;57;p4:notes"/>
          <p:cNvSpPr txBox="1"/>
          <p:nvPr>
            <p:ph idx="12" type="sldNum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5:notes"/>
          <p:cNvSpPr txBox="1"/>
          <p:nvPr>
            <p:ph idx="1" type="body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2D2D2D"/>
                </a:solidFill>
                <a:latin typeface="Noto Sans"/>
                <a:ea typeface="Noto Sans"/>
                <a:cs typeface="Noto Sans"/>
                <a:sym typeface="Noto Sans"/>
              </a:rPr>
              <a:t>Our mind is continuously processing a thousand thoughts, we tend to think about a lot of things at the same time in our subconscious mind , hence sometimes we miss onto important things being told to us at that moment.</a:t>
            </a:r>
            <a:endParaRPr b="1" i="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5" name="Google Shape;65;p5:notes"/>
          <p:cNvSpPr txBox="1"/>
          <p:nvPr>
            <p:ph idx="12" type="sldNum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6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Students must give their reasons of what do they think about why do we forget ?</a:t>
            </a:r>
            <a:endParaRPr/>
          </a:p>
        </p:txBody>
      </p:sp>
      <p:sp>
        <p:nvSpPr>
          <p:cNvPr id="73" name="Google Shape;73;p6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b091b6b90_0_3:notes"/>
          <p:cNvSpPr/>
          <p:nvPr>
            <p:ph idx="2" type="sldImg"/>
          </p:nvPr>
        </p:nvSpPr>
        <p:spPr>
          <a:xfrm>
            <a:off x="6057900" y="1285875"/>
            <a:ext cx="6172200" cy="34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25b091b6b90_0_3:notes"/>
          <p:cNvSpPr txBox="1"/>
          <p:nvPr>
            <p:ph idx="1" type="body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Discussion on what all things students tend to forget , example, they go and open refrigerator and forget why they have opened it, orthey go to a room to find something and forget what they are looking for.</a:t>
            </a:r>
            <a:endParaRPr/>
          </a:p>
        </p:txBody>
      </p:sp>
      <p:sp>
        <p:nvSpPr>
          <p:cNvPr id="80" name="Google Shape;80;g25b091b6b90_0_3:notes"/>
          <p:cNvSpPr txBox="1"/>
          <p:nvPr>
            <p:ph idx="12" type="sldNum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7:notes"/>
          <p:cNvSpPr txBox="1"/>
          <p:nvPr>
            <p:ph idx="1" type="body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latin typeface="Spectral SemiBold"/>
                <a:ea typeface="Spectral SemiBold"/>
                <a:cs typeface="Spectral SemiBold"/>
                <a:sym typeface="Spectral SemiBold"/>
                <a:hlinkClick r:id="rId2"/>
              </a:rPr>
              <a:t>https://youtu.be/7GI4eTUyGSM?t=156</a:t>
            </a:r>
            <a:endParaRPr>
              <a:solidFill>
                <a:srgbClr val="833C0B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rgbClr val="833C0B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87" name="Google Shape;87;p7:notes"/>
          <p:cNvSpPr txBox="1"/>
          <p:nvPr>
            <p:ph idx="12" type="sldNum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9:notes"/>
          <p:cNvSpPr txBox="1"/>
          <p:nvPr>
            <p:ph idx="1" type="body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9:notes"/>
          <p:cNvSpPr txBox="1"/>
          <p:nvPr>
            <p:ph idx="12" type="sldNum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 txBox="1"/>
          <p:nvPr>
            <p:ph type="title"/>
          </p:nvPr>
        </p:nvSpPr>
        <p:spPr>
          <a:xfrm>
            <a:off x="2826705" y="565133"/>
            <a:ext cx="12634589" cy="1764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50">
                <a:solidFill>
                  <a:srgbClr val="54090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736600" y="1172042"/>
            <a:ext cx="13258800" cy="1200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9pPr>
          </a:lstStyle>
          <a:p/>
        </p:txBody>
      </p:sp>
      <p:sp>
        <p:nvSpPr>
          <p:cNvPr id="23" name="Google Shape;23;p13"/>
          <p:cNvSpPr txBox="1"/>
          <p:nvPr>
            <p:ph idx="10" type="dt"/>
          </p:nvPr>
        </p:nvSpPr>
        <p:spPr>
          <a:xfrm>
            <a:off x="736601" y="13464577"/>
            <a:ext cx="3437466" cy="461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3"/>
          <p:cNvSpPr txBox="1"/>
          <p:nvPr>
            <p:ph idx="11" type="ftr"/>
          </p:nvPr>
        </p:nvSpPr>
        <p:spPr>
          <a:xfrm>
            <a:off x="5033435" y="13464577"/>
            <a:ext cx="4665134" cy="461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13"/>
          <p:cNvSpPr txBox="1"/>
          <p:nvPr>
            <p:ph idx="12" type="sldNum"/>
          </p:nvPr>
        </p:nvSpPr>
        <p:spPr>
          <a:xfrm>
            <a:off x="10557935" y="13313027"/>
            <a:ext cx="3437466" cy="764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4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1"/>
          <p:cNvSpPr txBox="1"/>
          <p:nvPr>
            <p:ph type="title"/>
          </p:nvPr>
        </p:nvSpPr>
        <p:spPr>
          <a:xfrm>
            <a:off x="2826705" y="565133"/>
            <a:ext cx="12634589" cy="1764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50" u="none" cap="none" strike="noStrike">
                <a:solidFill>
                  <a:srgbClr val="54090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" type="body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1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Relationship Id="rId4" Type="http://schemas.openxmlformats.org/officeDocument/2006/relationships/image" Target="../media/image19.png"/><Relationship Id="rId5" Type="http://schemas.openxmlformats.org/officeDocument/2006/relationships/hyperlink" Target="https://youtu.be/4xXItQSdfug?t=249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1.jpg"/><Relationship Id="rId6" Type="http://schemas.openxmlformats.org/officeDocument/2006/relationships/hyperlink" Target="https://youtu.be/7GI4eTUyGSM?t=156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"/>
          <p:cNvSpPr/>
          <p:nvPr/>
        </p:nvSpPr>
        <p:spPr>
          <a:xfrm>
            <a:off x="0" y="0"/>
            <a:ext cx="182751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 txBox="1"/>
          <p:nvPr/>
        </p:nvSpPr>
        <p:spPr>
          <a:xfrm>
            <a:off x="265472" y="7147024"/>
            <a:ext cx="54639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2600" u="sng" cap="none" strike="noStrike">
              <a:solidFill>
                <a:schemeClr val="lt1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2600" u="sng" cap="none" strike="noStrike">
                <a:solidFill>
                  <a:schemeClr val="lt1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VOLUME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2600" u="sng" cap="none" strike="noStrike">
                <a:solidFill>
                  <a:schemeClr val="lt1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MODULE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2600" u="sng" cap="none" strike="noStrike">
                <a:solidFill>
                  <a:schemeClr val="lt1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GRADE  5-6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2600" u="sng" cap="none" strike="noStrike">
                <a:solidFill>
                  <a:schemeClr val="lt1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SESSION 1– Dealing with Absent Mindedness</a:t>
            </a:r>
            <a:endParaRPr b="1" i="0" sz="2600" u="sng" cap="none" strike="noStrike">
              <a:solidFill>
                <a:schemeClr val="lt1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2600" u="sng" cap="none" strike="noStrike">
              <a:solidFill>
                <a:schemeClr val="lt1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/>
          <p:nvPr/>
        </p:nvSpPr>
        <p:spPr>
          <a:xfrm>
            <a:off x="2329575" y="853400"/>
            <a:ext cx="12455100" cy="9225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0"/>
          <p:cNvSpPr/>
          <p:nvPr/>
        </p:nvSpPr>
        <p:spPr>
          <a:xfrm>
            <a:off x="14959339" y="5153375"/>
            <a:ext cx="1370005" cy="40682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6775" y="3297437"/>
            <a:ext cx="4982025" cy="45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"/>
          <p:cNvSpPr txBox="1"/>
          <p:nvPr/>
        </p:nvSpPr>
        <p:spPr>
          <a:xfrm>
            <a:off x="8686800" y="46863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"/>
          <p:cNvSpPr txBox="1"/>
          <p:nvPr/>
        </p:nvSpPr>
        <p:spPr>
          <a:xfrm>
            <a:off x="6532880" y="157261"/>
            <a:ext cx="67767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sng" cap="none" strike="noStrike">
                <a:solidFill>
                  <a:srgbClr val="000000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CLASS ROOM RULES 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" name="Google Shape;4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857500" cy="28575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45" name="Google Shape;45;p2"/>
          <p:cNvSpPr txBox="1"/>
          <p:nvPr/>
        </p:nvSpPr>
        <p:spPr>
          <a:xfrm>
            <a:off x="4246880" y="1428750"/>
            <a:ext cx="9794240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chemeClr val="l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Participate by listening actively and paying attention.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chemeClr val="l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Do not mass answer and wait for your turn.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chemeClr val="l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Respect other people’s feelings and time.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chemeClr val="l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Implement the SOCH learning.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chemeClr val="l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Accept feedback and make necessary changes for self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8527" y="-206478"/>
            <a:ext cx="7080950" cy="259235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51" name="Google Shape;51;p3"/>
          <p:cNvPicPr preferRelativeResize="0"/>
          <p:nvPr/>
        </p:nvPicPr>
        <p:blipFill rotWithShape="1">
          <a:blip r:embed="rId4">
            <a:alphaModFix/>
          </a:blip>
          <a:srcRect b="6141" l="2620" r="2867" t="5454"/>
          <a:stretch/>
        </p:blipFill>
        <p:spPr>
          <a:xfrm>
            <a:off x="9916160" y="3525790"/>
            <a:ext cx="6238240" cy="471552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3"/>
          <p:cNvSpPr txBox="1"/>
          <p:nvPr/>
        </p:nvSpPr>
        <p:spPr>
          <a:xfrm>
            <a:off x="997200" y="3647675"/>
            <a:ext cx="7216800" cy="4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Would you rather !!!!</a:t>
            </a:r>
            <a:endParaRPr b="0" i="0" sz="6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Let’s choose….</a:t>
            </a:r>
            <a:endParaRPr b="0" i="0" sz="6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"/>
          <p:cNvSpPr txBox="1"/>
          <p:nvPr/>
        </p:nvSpPr>
        <p:spPr>
          <a:xfrm>
            <a:off x="1532300" y="6644775"/>
            <a:ext cx="7518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3300" u="sng">
                <a:solidFill>
                  <a:srgbClr val="833C0B"/>
                </a:solidFill>
                <a:latin typeface="Spectral SemiBold"/>
                <a:ea typeface="Spectral SemiBold"/>
                <a:cs typeface="Spectral SemiBold"/>
                <a:sym typeface="Spectral SemiBo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https://youtu.be/4xXItQSdfug?t=249</a:t>
            </a:r>
            <a:endParaRPr sz="3500">
              <a:solidFill>
                <a:srgbClr val="833C0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"/>
          <p:cNvSpPr txBox="1"/>
          <p:nvPr>
            <p:ph type="title"/>
          </p:nvPr>
        </p:nvSpPr>
        <p:spPr>
          <a:xfrm>
            <a:off x="3313014" y="835259"/>
            <a:ext cx="1145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800" u="sng">
                <a:latin typeface="Spectral SemiBold"/>
                <a:ea typeface="Spectral SemiBold"/>
                <a:cs typeface="Spectral SemiBold"/>
                <a:sym typeface="Spectral SemiBold"/>
              </a:rPr>
              <a:t>WHAT IS ABSENT MINDEDNESS? </a:t>
            </a:r>
            <a:endParaRPr/>
          </a:p>
        </p:txBody>
      </p:sp>
      <p:pic>
        <p:nvPicPr>
          <p:cNvPr id="60" name="Google Shape;60;p4"/>
          <p:cNvPicPr preferRelativeResize="0"/>
          <p:nvPr/>
        </p:nvPicPr>
        <p:blipFill rotWithShape="1">
          <a:blip r:embed="rId3">
            <a:alphaModFix/>
          </a:blip>
          <a:srcRect b="10299" l="9734" r="6531" t="8634"/>
          <a:stretch/>
        </p:blipFill>
        <p:spPr>
          <a:xfrm>
            <a:off x="16083800" y="0"/>
            <a:ext cx="2204200" cy="21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0400" y="2793547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/>
          <p:nvPr>
            <p:ph type="title"/>
          </p:nvPr>
        </p:nvSpPr>
        <p:spPr>
          <a:xfrm>
            <a:off x="2987040" y="872423"/>
            <a:ext cx="12010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800" u="sng">
                <a:latin typeface="Spectral SemiBold"/>
                <a:ea typeface="Spectral SemiBold"/>
                <a:cs typeface="Spectral SemiBold"/>
                <a:sym typeface="Spectral SemiBold"/>
              </a:rPr>
              <a:t>MORE ABOUT IT……….</a:t>
            </a:r>
            <a:endParaRPr b="1" sz="4800" u="sng"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68" name="Google Shape;68;p5"/>
          <p:cNvPicPr preferRelativeResize="0"/>
          <p:nvPr/>
        </p:nvPicPr>
        <p:blipFill rotWithShape="1">
          <a:blip r:embed="rId3">
            <a:alphaModFix/>
          </a:blip>
          <a:srcRect b="10299" l="9734" r="6531" t="8634"/>
          <a:stretch/>
        </p:blipFill>
        <p:spPr>
          <a:xfrm>
            <a:off x="15789701" y="0"/>
            <a:ext cx="2498299" cy="2418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3725" y="2418727"/>
            <a:ext cx="13460550" cy="69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/>
          <p:nvPr>
            <p:ph type="title"/>
          </p:nvPr>
        </p:nvSpPr>
        <p:spPr>
          <a:xfrm>
            <a:off x="2875116" y="968374"/>
            <a:ext cx="1325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000" u="sng">
                <a:latin typeface="Spectral SemiBold"/>
                <a:ea typeface="Spectral SemiBold"/>
                <a:cs typeface="Spectral SemiBold"/>
                <a:sym typeface="Spectral SemiBold"/>
              </a:rPr>
              <a:t>WHY DO WE FORGET ???</a:t>
            </a:r>
            <a:endParaRPr/>
          </a:p>
        </p:txBody>
      </p:sp>
      <p:pic>
        <p:nvPicPr>
          <p:cNvPr id="76" name="Google Shape;7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3075" y="2732150"/>
            <a:ext cx="1204525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b091b6b90_0_3"/>
          <p:cNvSpPr txBox="1"/>
          <p:nvPr>
            <p:ph type="title"/>
          </p:nvPr>
        </p:nvSpPr>
        <p:spPr>
          <a:xfrm>
            <a:off x="1672325" y="638250"/>
            <a:ext cx="14035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        </a:t>
            </a:r>
            <a:r>
              <a:rPr lang="en-US" sz="5400" u="sng">
                <a:latin typeface="Spectral SemiBold"/>
                <a:ea typeface="Spectral SemiBold"/>
                <a:cs typeface="Spectral SemiBold"/>
                <a:sym typeface="Spectral SemiBold"/>
              </a:rPr>
              <a:t>WHAT WE THINK WE FORGET?</a:t>
            </a:r>
            <a:endParaRPr sz="5400" u="sng"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83" name="Google Shape;83;g25b091b6b90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0101" y="2692725"/>
            <a:ext cx="6481874" cy="65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/>
          <p:nvPr>
            <p:ph type="title"/>
          </p:nvPr>
        </p:nvSpPr>
        <p:spPr>
          <a:xfrm>
            <a:off x="2313965" y="666082"/>
            <a:ext cx="13258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 sz="6000" u="sng">
                <a:latin typeface="Spectral SemiBold"/>
                <a:ea typeface="Spectral SemiBold"/>
                <a:cs typeface="Spectral SemiBold"/>
                <a:sym typeface="Spectral SemiBold"/>
              </a:rPr>
              <a:t>VIDEO TIME!!!</a:t>
            </a:r>
            <a:endParaRPr b="1" sz="6000" u="sng">
              <a:latin typeface="Spectral SemiBold"/>
              <a:ea typeface="Spectral SemiBold"/>
              <a:cs typeface="Spectral SemiBold"/>
              <a:sym typeface="Spectral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b="1" sz="6000" u="sng"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90" name="Google Shape;9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07454" y="6245002"/>
            <a:ext cx="3197854" cy="4042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5087323" y="6245002"/>
            <a:ext cx="3200677" cy="4041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ntal Health Stock Illustrations – 85,913 Mental Health ..." id="92" name="Google Shape;9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6444" y="1910576"/>
            <a:ext cx="5229012" cy="597981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7"/>
          <p:cNvSpPr txBox="1"/>
          <p:nvPr/>
        </p:nvSpPr>
        <p:spPr>
          <a:xfrm>
            <a:off x="4587525" y="8697400"/>
            <a:ext cx="8711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3700" u="sng">
                <a:solidFill>
                  <a:schemeClr val="hlink"/>
                </a:solidFill>
                <a:latin typeface="Spectral SemiBold"/>
                <a:ea typeface="Spectral SemiBold"/>
                <a:cs typeface="Spectral SemiBold"/>
                <a:sym typeface="Spectral SemiBold"/>
                <a:hlinkClick r:id="rId6"/>
              </a:rPr>
              <a:t>https://youtu.be/7GI4eTUyGSM?t=156</a:t>
            </a:r>
            <a:endParaRPr sz="3700">
              <a:solidFill>
                <a:srgbClr val="540908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"/>
          <p:cNvSpPr txBox="1"/>
          <p:nvPr>
            <p:ph type="title"/>
          </p:nvPr>
        </p:nvSpPr>
        <p:spPr>
          <a:xfrm>
            <a:off x="3097020" y="1039282"/>
            <a:ext cx="11274000" cy="1015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 sz="5400" u="sng">
                <a:latin typeface="Spectral SemiBold"/>
                <a:ea typeface="Spectral SemiBold"/>
                <a:cs typeface="Spectral SemiBold"/>
                <a:sym typeface="Spectral SemiBold"/>
              </a:rPr>
              <a:t>TAKE AWAY !</a:t>
            </a:r>
            <a:endParaRPr b="1" sz="5400" u="sng"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100" name="Google Shape;100;p9"/>
          <p:cNvPicPr preferRelativeResize="0"/>
          <p:nvPr/>
        </p:nvPicPr>
        <p:blipFill rotWithShape="1">
          <a:blip r:embed="rId3">
            <a:alphaModFix/>
          </a:blip>
          <a:srcRect b="11997" l="2007" r="2007" t="5714"/>
          <a:stretch/>
        </p:blipFill>
        <p:spPr>
          <a:xfrm>
            <a:off x="402635" y="6162039"/>
            <a:ext cx="9777685" cy="412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9"/>
          <p:cNvPicPr preferRelativeResize="0"/>
          <p:nvPr/>
        </p:nvPicPr>
        <p:blipFill rotWithShape="1">
          <a:blip r:embed="rId3">
            <a:alphaModFix/>
          </a:blip>
          <a:srcRect b="12000" l="21506" r="0" t="30857"/>
          <a:stretch/>
        </p:blipFill>
        <p:spPr>
          <a:xfrm>
            <a:off x="10180320" y="7325990"/>
            <a:ext cx="8265535" cy="296101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9"/>
          <p:cNvSpPr txBox="1"/>
          <p:nvPr/>
        </p:nvSpPr>
        <p:spPr>
          <a:xfrm>
            <a:off x="4904926" y="3534518"/>
            <a:ext cx="94083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WHAT IS ABSENT MINDEDNESS?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THINGS THAT WE TEND TO FORGET OFTEN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WHY DO WE FORGET</a:t>
            </a:r>
            <a:endParaRPr b="0" i="0" sz="3200" u="none" cap="none" strike="noStrike">
              <a:solidFill>
                <a:srgbClr val="000000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  <a:p>
            <a:pPr indent="-139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103" name="Google Shape;103;p9"/>
          <p:cNvPicPr preferRelativeResize="0"/>
          <p:nvPr/>
        </p:nvPicPr>
        <p:blipFill rotWithShape="1">
          <a:blip r:embed="rId4">
            <a:alphaModFix/>
          </a:blip>
          <a:srcRect b="10299" l="9734" r="6531" t="8634"/>
          <a:stretch/>
        </p:blipFill>
        <p:spPr>
          <a:xfrm>
            <a:off x="15402560" y="0"/>
            <a:ext cx="2885440" cy="2793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K12 Techno</dc:creator>
</cp:coreProperties>
</file>